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4a" Extension="m4a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3400"/>
  <p:notesSz cx="6858000" cy="9144000"/>
  <p:embeddedFontLst>
    <p:embeddedFont>
      <p:font typeface="Noto Serif Display ExtraCondensed" charset="1" panose="02020506080505020204"/>
      <p:regular r:id="rId17"/>
    </p:embeddedFont>
    <p:embeddedFont>
      <p:font typeface="Bugaki" charset="1" panose="00000000000000000000"/>
      <p:regular r:id="rId18"/>
    </p:embeddedFont>
    <p:embeddedFont>
      <p:font typeface="Noto Serif Display ExtraCondensed Bold Italics" charset="1" panose="02020806080505090204"/>
      <p:regular r:id="rId19"/>
    </p:embeddedFont>
    <p:embeddedFont>
      <p:font typeface="DM Sans Bold" charset="1" panose="00000000000000000000"/>
      <p:regular r:id="rId20"/>
    </p:embeddedFont>
    <p:embeddedFont>
      <p:font typeface="Migra Ultra-Bold" charset="1" panose="000009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6.jpeg" Type="http://schemas.openxmlformats.org/officeDocument/2006/relationships/image"/><Relationship Id="rId5" Target="../media/aAGmQWWXtg4.m4a" Type="http://schemas.microsoft.com/office/2007/relationships/media"/><Relationship Id="rId6" Target="../media/aAGmQWWXtg4.m4a" Type="http://schemas.openxmlformats.org/officeDocument/2006/relationships/audio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62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01941" y="0"/>
            <a:ext cx="2987188" cy="2517176"/>
          </a:xfrm>
          <a:custGeom>
            <a:avLst/>
            <a:gdLst/>
            <a:ahLst/>
            <a:cxnLst/>
            <a:rect r="r" b="b" t="t" l="l"/>
            <a:pathLst>
              <a:path h="2517176" w="2987188">
                <a:moveTo>
                  <a:pt x="0" y="0"/>
                </a:moveTo>
                <a:lnTo>
                  <a:pt x="2987188" y="0"/>
                </a:lnTo>
                <a:lnTo>
                  <a:pt x="2987188" y="2517176"/>
                </a:lnTo>
                <a:lnTo>
                  <a:pt x="0" y="251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57268" y="1855354"/>
            <a:ext cx="128588" cy="124777"/>
            <a:chOff x="0" y="0"/>
            <a:chExt cx="171450" cy="1663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47999" y="48181"/>
              <a:ext cx="71381" cy="60990"/>
            </a:xfrm>
            <a:custGeom>
              <a:avLst/>
              <a:gdLst/>
              <a:ahLst/>
              <a:cxnLst/>
              <a:rect r="r" b="b" t="t" l="l"/>
              <a:pathLst>
                <a:path h="60990" w="71381">
                  <a:moveTo>
                    <a:pt x="71381" y="21669"/>
                  </a:moveTo>
                  <a:cubicBezTo>
                    <a:pt x="39631" y="72469"/>
                    <a:pt x="9151" y="63579"/>
                    <a:pt x="2801" y="52149"/>
                  </a:cubicBezTo>
                  <a:cubicBezTo>
                    <a:pt x="-3549" y="41989"/>
                    <a:pt x="1531" y="10239"/>
                    <a:pt x="11691" y="2619"/>
                  </a:cubicBezTo>
                  <a:cubicBezTo>
                    <a:pt x="21851" y="-5001"/>
                    <a:pt x="62491" y="6429"/>
                    <a:pt x="62491" y="6429"/>
                  </a:cubicBezTo>
                </a:path>
              </a:pathLst>
            </a:custGeom>
            <a:solidFill>
              <a:srgbClr val="FED526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374438" y="1634374"/>
            <a:ext cx="128588" cy="124777"/>
            <a:chOff x="0" y="0"/>
            <a:chExt cx="171450" cy="1663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8258" y="47966"/>
              <a:ext cx="72392" cy="61205"/>
            </a:xfrm>
            <a:custGeom>
              <a:avLst/>
              <a:gdLst/>
              <a:ahLst/>
              <a:cxnLst/>
              <a:rect r="r" b="b" t="t" l="l"/>
              <a:pathLst>
                <a:path h="61205" w="72392">
                  <a:moveTo>
                    <a:pt x="72392" y="21884"/>
                  </a:moveTo>
                  <a:cubicBezTo>
                    <a:pt x="39372" y="72684"/>
                    <a:pt x="10162" y="63794"/>
                    <a:pt x="2542" y="52364"/>
                  </a:cubicBezTo>
                  <a:cubicBezTo>
                    <a:pt x="-3808" y="42204"/>
                    <a:pt x="2542" y="10454"/>
                    <a:pt x="12702" y="2834"/>
                  </a:cubicBezTo>
                  <a:cubicBezTo>
                    <a:pt x="21592" y="-4786"/>
                    <a:pt x="62232" y="5374"/>
                    <a:pt x="62232" y="5374"/>
                  </a:cubicBezTo>
                </a:path>
              </a:pathLst>
            </a:custGeom>
            <a:solidFill>
              <a:srgbClr val="FED526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735888" y="3976768"/>
            <a:ext cx="4088225" cy="6607232"/>
          </a:xfrm>
          <a:custGeom>
            <a:avLst/>
            <a:gdLst/>
            <a:ahLst/>
            <a:cxnLst/>
            <a:rect r="r" b="b" t="t" l="l"/>
            <a:pathLst>
              <a:path h="6607232" w="4088225">
                <a:moveTo>
                  <a:pt x="0" y="0"/>
                </a:moveTo>
                <a:lnTo>
                  <a:pt x="4088224" y="0"/>
                </a:lnTo>
                <a:lnTo>
                  <a:pt x="4088224" y="6607232"/>
                </a:lnTo>
                <a:lnTo>
                  <a:pt x="0" y="6607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22698" y="1961081"/>
            <a:ext cx="7474698" cy="1350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7"/>
              </a:lnSpc>
            </a:pPr>
            <a:r>
              <a:rPr lang="en-US" sz="8799" spc="-431">
                <a:solidFill>
                  <a:srgbClr val="FFFFFF">
                    <a:alpha val="49804"/>
                  </a:srgbClr>
                </a:solidFill>
                <a:latin typeface="Noto Serif Display ExtraCondensed"/>
                <a:ea typeface="Noto Serif Display ExtraCondensed"/>
                <a:cs typeface="Noto Serif Display ExtraCondensed"/>
                <a:sym typeface="Noto Serif Display ExtraCondensed"/>
              </a:rPr>
              <a:t>FUNDACIÓN SIAM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000" y="3416755"/>
            <a:ext cx="6761349" cy="57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3064">
                <a:solidFill>
                  <a:srgbClr val="FFFFFF"/>
                </a:solidFill>
                <a:latin typeface="Bugaki"/>
                <a:ea typeface="Bugaki"/>
                <a:cs typeface="Bugaki"/>
                <a:sym typeface="Bugaki"/>
              </a:rPr>
              <a:t>DECALOGO DEL BUEN TRATO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000" y="615126"/>
            <a:ext cx="6187535" cy="733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  <a:spcBef>
                <a:spcPct val="0"/>
              </a:spcBef>
            </a:pPr>
            <a:r>
              <a:rPr lang="en-US" b="true" sz="4321" i="true">
                <a:solidFill>
                  <a:srgbClr val="FFFFFF"/>
                </a:solidFill>
                <a:latin typeface="Noto Serif Display ExtraCondensed Bold Italics"/>
                <a:ea typeface="Noto Serif Display ExtraCondensed Bold Italics"/>
                <a:cs typeface="Noto Serif Display ExtraCondensed Bold Italics"/>
                <a:sym typeface="Noto Serif Display ExtraCondensed Bold Italics"/>
              </a:rPr>
              <a:t>DERECHOS Y DEBERES</a:t>
            </a:r>
          </a:p>
        </p:txBody>
      </p:sp>
      <p:pic>
        <p:nvPicPr>
          <p:cNvPr name="Picture 11" id="11">
            <a:hlinkClick action="ppaction://media"/>
          </p:cNvPr>
          <p:cNvPicPr>
            <a:picLocks noChangeAspect="true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3600" y="4972050"/>
            <a:ext cx="7493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11"/>
                </p:tgtEl>
              </p:cBhvr>
            </p:cmd>
            <p:audio>
              <p:cMediaNode vol="100000" showWhenStopped="false">
                <p:cTn/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-3009795" y="-4638342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1" y="0"/>
                </a:lnTo>
                <a:lnTo>
                  <a:pt x="13786771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883510" y="5888440"/>
            <a:ext cx="5792980" cy="33338"/>
          </a:xfrm>
          <a:prstGeom prst="line">
            <a:avLst/>
          </a:prstGeom>
          <a:ln cap="flat" w="66675">
            <a:solidFill>
              <a:srgbClr val="70ABE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756000" y="3151516"/>
            <a:ext cx="2061297" cy="206129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392869" y="6174039"/>
            <a:ext cx="4267298" cy="356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DEBERES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Ser honesto sobre tu estado emocional y físico: Hablar te permite recibir el apoyo necesario.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Seguir las recomendaciones médicas: Ayuda a tu cerebro a adaptarse y sanar.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Cuidar tu salud física y mental: Comer bien y descansar favorece tu recuperación.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Respetar tus tiempos de sanación: Cada proceso es único, y ser paciente contigo mismo facilita la sanación.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Participar activamente en tu tratamiento: Estar involucrado refuerza tu bienestar y recuperación.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952735" y="1803867"/>
            <a:ext cx="4080431" cy="3803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8"/>
              </a:lnSpc>
            </a:pPr>
            <a:r>
              <a:rPr lang="en-US" sz="1377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DERECHOS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ser escuchado y respetado: Hablar sobre lo que sientes ayuda a tu cerebro a sanar.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apoyo emocional y psicológico: El apoyo adecuado favorece la recuperación de tu mente y cuerpo.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la confidencialidad: La privacidad te da seguridad y tranquilidad para sanar.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seguridad y protección: Un entorno seguro ayuda a tu cerebro a relajarse y adaptarse.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tomar decisiones sobre tu bienestar: Participar en tu sanación fortalece tu mente y emociones</a:t>
            </a:r>
          </a:p>
          <a:p>
            <a:pPr algn="ctr">
              <a:lnSpc>
                <a:spcPts val="1928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7176494" y="360282"/>
            <a:ext cx="130653" cy="114321"/>
            <a:chOff x="0" y="0"/>
            <a:chExt cx="812800" cy="711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808153" y="6754223"/>
            <a:ext cx="2433668" cy="243366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t="0" r="-25046" b="0"/>
              </a:stretch>
            </a:blipFill>
            <a:ln w="6667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TextBox 13" id="13"/>
          <p:cNvSpPr txBox="true"/>
          <p:nvPr/>
        </p:nvSpPr>
        <p:spPr>
          <a:xfrm rot="0">
            <a:off x="1065223" y="74164"/>
            <a:ext cx="5429554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 b="true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DERECHOS Y DEBERES DE VICTIMAS DE VIOLENCIA SEXUAL</a:t>
            </a:r>
          </a:p>
          <a:p>
            <a:pPr algn="ctr" marL="0" indent="0" lvl="0">
              <a:lnSpc>
                <a:spcPts val="26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 FUNDACIÓN SIAM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1120418" y="3334281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2" y="0"/>
                </a:lnTo>
                <a:lnTo>
                  <a:pt x="13786772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8541" y="2691722"/>
            <a:ext cx="6322919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5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Fundación SIAM, nuestro compromiso es garantizar el respeto y bienestar de todos, promoviendo un entorno seguro y justo para cada persona.</a:t>
            </a:r>
            <a:r>
              <a:rPr lang="en-US" sz="25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2700"/>
              </a:lnSpc>
            </a:pPr>
          </a:p>
          <a:p>
            <a:pPr algn="ctr">
              <a:lnSpc>
                <a:spcPts val="2700"/>
              </a:lnSpc>
            </a:pPr>
            <a:r>
              <a:rPr lang="en-US" sz="25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 través de los Derechos y Deberes y el Decálogo del Buen Trato, trabajamos para construir un futuro en el que todos, desde niños hasta adultos, vivan con dignidad, cuidado y apoyo, independientemente de las circunstancias.</a:t>
            </a:r>
          </a:p>
          <a:p>
            <a:pPr algn="ctr">
              <a:lnSpc>
                <a:spcPts val="27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756000" y="6987983"/>
            <a:ext cx="2460859" cy="246085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971601" y="-1955229"/>
            <a:ext cx="11805158" cy="3910458"/>
          </a:xfrm>
          <a:custGeom>
            <a:avLst/>
            <a:gdLst/>
            <a:ahLst/>
            <a:cxnLst/>
            <a:rect r="r" b="b" t="t" l="l"/>
            <a:pathLst>
              <a:path h="3910458" w="11805158">
                <a:moveTo>
                  <a:pt x="0" y="0"/>
                </a:moveTo>
                <a:lnTo>
                  <a:pt x="11805158" y="0"/>
                </a:lnTo>
                <a:lnTo>
                  <a:pt x="11805158" y="3910458"/>
                </a:lnTo>
                <a:lnTo>
                  <a:pt x="0" y="3910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61154" y="147674"/>
            <a:ext cx="7622636" cy="2524998"/>
          </a:xfrm>
          <a:custGeom>
            <a:avLst/>
            <a:gdLst/>
            <a:ahLst/>
            <a:cxnLst/>
            <a:rect r="r" b="b" t="t" l="l"/>
            <a:pathLst>
              <a:path h="2524998" w="7622636">
                <a:moveTo>
                  <a:pt x="0" y="0"/>
                </a:moveTo>
                <a:lnTo>
                  <a:pt x="7622636" y="0"/>
                </a:lnTo>
                <a:lnTo>
                  <a:pt x="7622636" y="2524998"/>
                </a:lnTo>
                <a:lnTo>
                  <a:pt x="0" y="2524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2231591" y="-35264"/>
            <a:ext cx="4818105" cy="2409053"/>
          </a:xfrm>
          <a:custGeom>
            <a:avLst/>
            <a:gdLst/>
            <a:ahLst/>
            <a:cxnLst/>
            <a:rect r="r" b="b" t="t" l="l"/>
            <a:pathLst>
              <a:path h="2409053" w="4818105">
                <a:moveTo>
                  <a:pt x="0" y="2409052"/>
                </a:moveTo>
                <a:lnTo>
                  <a:pt x="4818105" y="2409052"/>
                </a:lnTo>
                <a:lnTo>
                  <a:pt x="4818105" y="0"/>
                </a:lnTo>
                <a:lnTo>
                  <a:pt x="0" y="0"/>
                </a:lnTo>
                <a:lnTo>
                  <a:pt x="0" y="240905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1120418" y="3334281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2" y="0"/>
                </a:lnTo>
                <a:lnTo>
                  <a:pt x="13786772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742" y="2601023"/>
            <a:ext cx="6322919" cy="379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5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Fundación SIAM, creemos que el respeto, la empatía y la comunicación son fundamentales para brindar una atención de calidad.</a:t>
            </a:r>
          </a:p>
          <a:p>
            <a:pPr algn="ctr">
              <a:lnSpc>
                <a:spcPts val="2700"/>
              </a:lnSpc>
            </a:pPr>
          </a:p>
          <a:p>
            <a:pPr algn="ctr">
              <a:lnSpc>
                <a:spcPts val="2700"/>
              </a:lnSpc>
            </a:pPr>
            <a:r>
              <a:rPr lang="en-US" sz="25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Nuestro Decálogo del Buen Trato refleja los principios que guían nuestras interacciones, promoviendo un ambiente saludable, seguro y respetuoso para todos.</a:t>
            </a:r>
          </a:p>
          <a:p>
            <a:pPr algn="ctr">
              <a:lnSpc>
                <a:spcPts val="27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756000" y="6692011"/>
            <a:ext cx="2460859" cy="246085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971601" y="-1955229"/>
            <a:ext cx="11805158" cy="3910458"/>
          </a:xfrm>
          <a:custGeom>
            <a:avLst/>
            <a:gdLst/>
            <a:ahLst/>
            <a:cxnLst/>
            <a:rect r="r" b="b" t="t" l="l"/>
            <a:pathLst>
              <a:path h="3910458" w="11805158">
                <a:moveTo>
                  <a:pt x="0" y="0"/>
                </a:moveTo>
                <a:lnTo>
                  <a:pt x="11805158" y="0"/>
                </a:lnTo>
                <a:lnTo>
                  <a:pt x="11805158" y="3910458"/>
                </a:lnTo>
                <a:lnTo>
                  <a:pt x="0" y="3910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61154" y="147674"/>
            <a:ext cx="7622636" cy="2524998"/>
          </a:xfrm>
          <a:custGeom>
            <a:avLst/>
            <a:gdLst/>
            <a:ahLst/>
            <a:cxnLst/>
            <a:rect r="r" b="b" t="t" l="l"/>
            <a:pathLst>
              <a:path h="2524998" w="7622636">
                <a:moveTo>
                  <a:pt x="0" y="0"/>
                </a:moveTo>
                <a:lnTo>
                  <a:pt x="7622636" y="0"/>
                </a:lnTo>
                <a:lnTo>
                  <a:pt x="7622636" y="2524998"/>
                </a:lnTo>
                <a:lnTo>
                  <a:pt x="0" y="2524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2231591" y="-35264"/>
            <a:ext cx="4818105" cy="2409053"/>
          </a:xfrm>
          <a:custGeom>
            <a:avLst/>
            <a:gdLst/>
            <a:ahLst/>
            <a:cxnLst/>
            <a:rect r="r" b="b" t="t" l="l"/>
            <a:pathLst>
              <a:path h="2409053" w="4818105">
                <a:moveTo>
                  <a:pt x="0" y="2409052"/>
                </a:moveTo>
                <a:lnTo>
                  <a:pt x="4818105" y="2409052"/>
                </a:lnTo>
                <a:lnTo>
                  <a:pt x="4818105" y="0"/>
                </a:lnTo>
                <a:lnTo>
                  <a:pt x="0" y="0"/>
                </a:lnTo>
                <a:lnTo>
                  <a:pt x="0" y="240905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-3009795" y="-4638342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1" y="0"/>
                </a:lnTo>
                <a:lnTo>
                  <a:pt x="13786771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883510" y="5888440"/>
            <a:ext cx="5792980" cy="33338"/>
          </a:xfrm>
          <a:prstGeom prst="line">
            <a:avLst/>
          </a:prstGeom>
          <a:ln cap="flat" w="66675">
            <a:solidFill>
              <a:srgbClr val="70ABE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756000" y="3151516"/>
            <a:ext cx="2061297" cy="206129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7176494" y="360282"/>
            <a:ext cx="130653" cy="114321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622983" y="6620864"/>
            <a:ext cx="2586170" cy="258617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70ABE3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655642" y="6850464"/>
            <a:ext cx="2520853" cy="2126969"/>
          </a:xfrm>
          <a:custGeom>
            <a:avLst/>
            <a:gdLst/>
            <a:ahLst/>
            <a:cxnLst/>
            <a:rect r="r" b="b" t="t" l="l"/>
            <a:pathLst>
              <a:path h="2126969" w="2520853">
                <a:moveTo>
                  <a:pt x="0" y="0"/>
                </a:moveTo>
                <a:lnTo>
                  <a:pt x="2520852" y="0"/>
                </a:lnTo>
                <a:lnTo>
                  <a:pt x="2520852" y="2126970"/>
                </a:lnTo>
                <a:lnTo>
                  <a:pt x="0" y="2126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65223" y="240851"/>
            <a:ext cx="542955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Decálogo del Buen Trato – Para tu bienestar y crecimiento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0855" y="6172070"/>
            <a:ext cx="4267298" cy="3803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5</a:t>
            </a:r>
            <a:r>
              <a:rPr lang="en-US" b="true" sz="1377" strike="noStrike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 Haz lo que dices y di lo que haces: Ser honesto y coherente te hace más confiable y genera paz en tu entorno.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b="true" sz="1377" strike="noStrike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6</a:t>
            </a:r>
            <a:r>
              <a:rPr lang="en-US" b="true" sz="1377" strike="noStrike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 Acepta los errores y pide perdón: Aceptar nuestros fallos ayuda a aprender, crecer y mejorar la forma en que nos relacionamos.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b="true" sz="1377" strike="noStrike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7</a:t>
            </a:r>
            <a:r>
              <a:rPr lang="en-US" b="true" sz="1377" strike="noStrike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.Busca soluciones en lugar de problemas: Resolver conflictos con calma fortalece las relaciones y mejora el ambiente.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b="true" sz="1377" strike="noStrike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8</a:t>
            </a:r>
            <a:r>
              <a:rPr lang="en-US" b="true" sz="1377" strike="noStrike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.Respeta las diferencias de los demás: Todos somos diferentes, y eso enriquece nuestro entorno. El cerebro aprende a adaptarse y crecer a través de la tolerancia.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52735" y="1803867"/>
            <a:ext cx="4080431" cy="3803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97406" indent="-148703" lvl="1">
              <a:lnSpc>
                <a:spcPts val="1928"/>
              </a:lnSpc>
              <a:spcBef>
                <a:spcPct val="0"/>
              </a:spcBef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Respeta a los demás como te gustaría ser respetado: Al hacerlo, tu cerebro se llena de sentimientos positivos que ayudan a todos a sentirse mejor.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2. Gestiona los conflictos con calma: Cuando controlas tus emociones, tu cuerpo y mente se sienten más tranquilos y seguros.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3. Habla con respeto y claridad: Usar palabras amables ayuda a crear confianza y colaboración entre todos.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  <a:p>
            <a:pPr algn="ctr">
              <a:lnSpc>
                <a:spcPts val="1928"/>
              </a:lnSpc>
              <a:spcBef>
                <a:spcPct val="0"/>
              </a:spcBef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4. Evita hablar mal de los demás: Las críticas negativas generan estrés. Hablar con respeto crea un ambiente más saludable.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1120418" y="3334281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2" y="0"/>
                </a:lnTo>
                <a:lnTo>
                  <a:pt x="13786772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0742" y="2601023"/>
            <a:ext cx="6322919" cy="379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5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Fundación SIAM, garantizamos un entorno de respeto y seguridad, donde se promueven los Derechos fundamentales de cada persona y se fomentan los Deberes para contribuir al bienestar común.</a:t>
            </a:r>
            <a:r>
              <a:rPr lang="en-US" sz="25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2700"/>
              </a:lnSpc>
            </a:pPr>
          </a:p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b="true" sz="25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Creemos que el respeto mutuo y la responsabilidad son clave para el crecimiento personal y el cuidado integral de la salud.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56000" y="6692011"/>
            <a:ext cx="2460859" cy="246085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971601" y="-1955229"/>
            <a:ext cx="11805158" cy="3910458"/>
          </a:xfrm>
          <a:custGeom>
            <a:avLst/>
            <a:gdLst/>
            <a:ahLst/>
            <a:cxnLst/>
            <a:rect r="r" b="b" t="t" l="l"/>
            <a:pathLst>
              <a:path h="3910458" w="11805158">
                <a:moveTo>
                  <a:pt x="0" y="0"/>
                </a:moveTo>
                <a:lnTo>
                  <a:pt x="11805158" y="0"/>
                </a:lnTo>
                <a:lnTo>
                  <a:pt x="11805158" y="3910458"/>
                </a:lnTo>
                <a:lnTo>
                  <a:pt x="0" y="3910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61154" y="147674"/>
            <a:ext cx="7622636" cy="2524998"/>
          </a:xfrm>
          <a:custGeom>
            <a:avLst/>
            <a:gdLst/>
            <a:ahLst/>
            <a:cxnLst/>
            <a:rect r="r" b="b" t="t" l="l"/>
            <a:pathLst>
              <a:path h="2524998" w="7622636">
                <a:moveTo>
                  <a:pt x="0" y="0"/>
                </a:moveTo>
                <a:lnTo>
                  <a:pt x="7622636" y="0"/>
                </a:lnTo>
                <a:lnTo>
                  <a:pt x="7622636" y="2524998"/>
                </a:lnTo>
                <a:lnTo>
                  <a:pt x="0" y="2524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2231591" y="-35264"/>
            <a:ext cx="4818105" cy="2409053"/>
          </a:xfrm>
          <a:custGeom>
            <a:avLst/>
            <a:gdLst/>
            <a:ahLst/>
            <a:cxnLst/>
            <a:rect r="r" b="b" t="t" l="l"/>
            <a:pathLst>
              <a:path h="2409053" w="4818105">
                <a:moveTo>
                  <a:pt x="0" y="2409052"/>
                </a:moveTo>
                <a:lnTo>
                  <a:pt x="4818105" y="2409052"/>
                </a:lnTo>
                <a:lnTo>
                  <a:pt x="4818105" y="0"/>
                </a:lnTo>
                <a:lnTo>
                  <a:pt x="0" y="0"/>
                </a:lnTo>
                <a:lnTo>
                  <a:pt x="0" y="240905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-3009795" y="-4638342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1" y="0"/>
                </a:lnTo>
                <a:lnTo>
                  <a:pt x="13786771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883510" y="5888440"/>
            <a:ext cx="5792980" cy="33338"/>
          </a:xfrm>
          <a:prstGeom prst="line">
            <a:avLst/>
          </a:prstGeom>
          <a:ln cap="flat" w="66675">
            <a:solidFill>
              <a:srgbClr val="70ABE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756000" y="3151516"/>
            <a:ext cx="2061297" cy="206129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7176494" y="360282"/>
            <a:ext cx="130653" cy="114321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65223" y="240851"/>
            <a:ext cx="542955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DEBERES DE LOS PACIENTES FUNDACIÓN SIAM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2869" y="6186868"/>
            <a:ext cx="4267298" cy="404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6. Ser honesto sobre tu salud: Decir la verdad ayuda al doctor a darte el mejor cuidado.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7. Seguir el tratamiento recomendado: Esto ayuda a que te sientas mejor y te recuperes más rápido.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8.Informar si confirmas o cancelas una cita: Esto ayuda a organizar mejor la atención.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9.Participar en tu tratamiento: Estar involucrado ayuda a mejorar tu salud.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10. Mantener una actitud positiva: Pensar de manera positiva ayuda a tu cerebro a adaptarse y mejorar más rápido.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2952735" y="1803867"/>
            <a:ext cx="4080431" cy="356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Respetar a los demás y al personal médico: El respeto ayuda a todos a sentirse mejor.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sz="1377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2. Seguir las indicaciones médicas: Esto ayuda a tu cuerpo y mente a mejorar.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sz="1377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3. Cuidar tu salud: Comer bien, descansar y hacer ejercicio ayuda a tu bienestar.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sz="1377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4. Contar al doctor cómo te sientes: Hablar de tu salud y emociones mejora tu tratamiento.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sz="1377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5. Asistir a tus citas médicas: Es importante seguir el plan de salud y no faltar a las citas.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4771348" y="6850464"/>
            <a:ext cx="2470473" cy="247047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2893" t="0" r="-12893" b="0"/>
              </a:stretch>
            </a:blipFill>
            <a:ln w="76200" cap="sq">
              <a:solidFill>
                <a:srgbClr val="70ABE3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-3009795" y="-4638342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1" y="0"/>
                </a:lnTo>
                <a:lnTo>
                  <a:pt x="13786771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883510" y="5888440"/>
            <a:ext cx="5792980" cy="33338"/>
          </a:xfrm>
          <a:prstGeom prst="line">
            <a:avLst/>
          </a:prstGeom>
          <a:ln cap="flat" w="66675">
            <a:solidFill>
              <a:srgbClr val="70ABE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756000" y="3151516"/>
            <a:ext cx="2061297" cy="206129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540855" y="6174039"/>
            <a:ext cx="4267298" cy="4517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6. Derecho a ser atendido de manera oportuna: La atención rápida y justa mejora tu bienestar.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7. Derecho a no ser discriminado: Ser tratado con dignidad favorece el ambiente para tu salud.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8. Derecho a visibilizar la discriminación: Entender la equidad fortalece el bienestar colectivo.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9.Derecho a apoyo emocional: El apoyo emocional mejora la adaptación y reduce el estrés.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10. Derecho a participar en tu tratamiento: Estar involucrado te da control y favorece tu salud mental.</a:t>
            </a:r>
          </a:p>
          <a:p>
            <a:pPr algn="ctr">
              <a:lnSpc>
                <a:spcPts val="1928"/>
              </a:lnSpc>
            </a:pP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7176494" y="360282"/>
            <a:ext cx="130653" cy="114321"/>
            <a:chOff x="0" y="0"/>
            <a:chExt cx="812800" cy="711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808153" y="6939256"/>
            <a:ext cx="2433668" cy="243366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970" t="0" r="-9970" b="0"/>
              </a:stretch>
            </a:blipFill>
            <a:ln w="476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TextBox 12" id="12"/>
          <p:cNvSpPr txBox="true"/>
          <p:nvPr/>
        </p:nvSpPr>
        <p:spPr>
          <a:xfrm rot="0">
            <a:off x="1065223" y="240851"/>
            <a:ext cx="5429554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DERECHOS</a:t>
            </a:r>
            <a:r>
              <a:rPr lang="en-US" b="true" sz="2499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 DE LOS PACIENTES FUNDACIÓN SIAM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52735" y="1803867"/>
            <a:ext cx="4080431" cy="3327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un trato respetuoso: El respeto activa emociones positivas y mejora el bienestar.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la confidencialidad: La privacidad genera confianza y calma la mente.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ser escuchado: Hablar sobre tus inquietudes reduce el estrés y mejora el tratamiento.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un espacio seguro: Un ambiente cómodo favorece tu recuperación y bienestar.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una comunicación clara con tu médico: La buena comunicación mejora la confianza y adaptación.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1120418" y="3334281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2" y="0"/>
                </a:lnTo>
                <a:lnTo>
                  <a:pt x="13786772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8541" y="3269550"/>
            <a:ext cx="6322919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b="true" sz="25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Fundación SIAM está comprometida con el bienestar de los niños, promoviendo un ambiente de respeto, cuidado y desarrollo para que cada niño crezca sano, feliz y con la oportunidad de alcanzar su máximo potencial.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56000" y="6692011"/>
            <a:ext cx="2460859" cy="246085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971601" y="-1955229"/>
            <a:ext cx="11805158" cy="3910458"/>
          </a:xfrm>
          <a:custGeom>
            <a:avLst/>
            <a:gdLst/>
            <a:ahLst/>
            <a:cxnLst/>
            <a:rect r="r" b="b" t="t" l="l"/>
            <a:pathLst>
              <a:path h="3910458" w="11805158">
                <a:moveTo>
                  <a:pt x="0" y="0"/>
                </a:moveTo>
                <a:lnTo>
                  <a:pt x="11805158" y="0"/>
                </a:lnTo>
                <a:lnTo>
                  <a:pt x="11805158" y="3910458"/>
                </a:lnTo>
                <a:lnTo>
                  <a:pt x="0" y="3910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61154" y="147674"/>
            <a:ext cx="7622636" cy="2524998"/>
          </a:xfrm>
          <a:custGeom>
            <a:avLst/>
            <a:gdLst/>
            <a:ahLst/>
            <a:cxnLst/>
            <a:rect r="r" b="b" t="t" l="l"/>
            <a:pathLst>
              <a:path h="2524998" w="7622636">
                <a:moveTo>
                  <a:pt x="0" y="0"/>
                </a:moveTo>
                <a:lnTo>
                  <a:pt x="7622636" y="0"/>
                </a:lnTo>
                <a:lnTo>
                  <a:pt x="7622636" y="2524998"/>
                </a:lnTo>
                <a:lnTo>
                  <a:pt x="0" y="2524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2231591" y="-35264"/>
            <a:ext cx="4818105" cy="2409053"/>
          </a:xfrm>
          <a:custGeom>
            <a:avLst/>
            <a:gdLst/>
            <a:ahLst/>
            <a:cxnLst/>
            <a:rect r="r" b="b" t="t" l="l"/>
            <a:pathLst>
              <a:path h="2409053" w="4818105">
                <a:moveTo>
                  <a:pt x="0" y="2409052"/>
                </a:moveTo>
                <a:lnTo>
                  <a:pt x="4818105" y="2409052"/>
                </a:lnTo>
                <a:lnTo>
                  <a:pt x="4818105" y="0"/>
                </a:lnTo>
                <a:lnTo>
                  <a:pt x="0" y="0"/>
                </a:lnTo>
                <a:lnTo>
                  <a:pt x="0" y="240905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-3009795" y="-4638342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1" y="0"/>
                </a:lnTo>
                <a:lnTo>
                  <a:pt x="13786771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883510" y="5888440"/>
            <a:ext cx="5792980" cy="33338"/>
          </a:xfrm>
          <a:prstGeom prst="line">
            <a:avLst/>
          </a:prstGeom>
          <a:ln cap="flat" w="66675">
            <a:solidFill>
              <a:srgbClr val="70ABE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756000" y="3151516"/>
            <a:ext cx="2061297" cy="206129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7176494" y="360282"/>
            <a:ext cx="130653" cy="114321"/>
            <a:chOff x="0" y="0"/>
            <a:chExt cx="81280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solidFill>
              <a:srgbClr val="000000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175"/>
              <a:ext cx="660400" cy="581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808153" y="6642682"/>
            <a:ext cx="2586170" cy="258617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70ABE3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4992951" y="7225018"/>
            <a:ext cx="2183543" cy="1615822"/>
          </a:xfrm>
          <a:custGeom>
            <a:avLst/>
            <a:gdLst/>
            <a:ahLst/>
            <a:cxnLst/>
            <a:rect r="r" b="b" t="t" l="l"/>
            <a:pathLst>
              <a:path h="1615822" w="2183543">
                <a:moveTo>
                  <a:pt x="0" y="0"/>
                </a:moveTo>
                <a:lnTo>
                  <a:pt x="2183543" y="0"/>
                </a:lnTo>
                <a:lnTo>
                  <a:pt x="2183543" y="1615822"/>
                </a:lnTo>
                <a:lnTo>
                  <a:pt x="0" y="16158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65223" y="74164"/>
            <a:ext cx="5429554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 b="true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DERECHOS Y DEBERES DE LOS NIÑOS</a:t>
            </a:r>
          </a:p>
          <a:p>
            <a:pPr algn="ctr" marL="0" indent="0" lvl="0">
              <a:lnSpc>
                <a:spcPts val="2699"/>
              </a:lnSpc>
              <a:spcBef>
                <a:spcPct val="0"/>
              </a:spcBef>
            </a:pPr>
            <a:r>
              <a:rPr lang="en-US" b="true" sz="2499">
                <a:solidFill>
                  <a:srgbClr val="FFFFFF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 FUNDACIÓN SIAM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0855" y="6174039"/>
            <a:ext cx="4267298" cy="3565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8"/>
              </a:lnSpc>
            </a:pPr>
            <a:r>
              <a:rPr lang="en-US" b="true" sz="1377" spc="13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DEBERES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Respetar a los demás: Respetar a los demás hace que todos estemos tranquilos y contentos.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Cuidar nuestra salud: Comer bien y hacer ejercicio mantiene nuestro cuerpo y cerebro sanos.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Decir la verdad: Ser honestos hace que nuestro cerebro se sienta feliz y tranquilo.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Ser puntuales y responsables: Cumplir con lo que tenemos que hacer ayuda a nuestro cerebro a organizarse.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Ayudar a los demás: Ayudar a los demás nos hace sentir bien y fortalece nuestro grupo.</a:t>
            </a:r>
          </a:p>
          <a:p>
            <a:pPr algn="ctr">
              <a:lnSpc>
                <a:spcPts val="1928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952735" y="1803867"/>
            <a:ext cx="4080431" cy="3327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8"/>
              </a:lnSpc>
            </a:pPr>
            <a:r>
              <a:rPr lang="en-US" sz="1377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DERECHOS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ser respetados: Cuando nos respetan, nos sentimos bien y felices.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estar seguros: Estar en un lugar seguro nos ayuda a estar tranquilos.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aprender: Aprender cosas nuevas hace que nuestro cerebro sea más fuerte.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expresar lo que sentimos: Hablar de cómo nos sentimos ayuda a sentirnos mejor.</a:t>
            </a:r>
          </a:p>
          <a:p>
            <a:pPr algn="ctr" marL="297406" indent="-148703" lvl="1">
              <a:lnSpc>
                <a:spcPts val="1928"/>
              </a:lnSpc>
              <a:buAutoNum type="arabicPeriod" startAt="1"/>
            </a:pPr>
            <a:r>
              <a:rPr lang="en-US" b="true" sz="137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Derecho a descansar y jugar: Jugar y descansar ayuda a nuestro cerebro a recargarse.</a:t>
            </a:r>
          </a:p>
          <a:p>
            <a:pPr algn="ctr">
              <a:lnSpc>
                <a:spcPts val="1928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5632">
            <a:off x="1120418" y="3334281"/>
            <a:ext cx="13786771" cy="6428082"/>
          </a:xfrm>
          <a:custGeom>
            <a:avLst/>
            <a:gdLst/>
            <a:ahLst/>
            <a:cxnLst/>
            <a:rect r="r" b="b" t="t" l="l"/>
            <a:pathLst>
              <a:path h="6428082" w="13786771">
                <a:moveTo>
                  <a:pt x="0" y="0"/>
                </a:moveTo>
                <a:lnTo>
                  <a:pt x="13786772" y="0"/>
                </a:lnTo>
                <a:lnTo>
                  <a:pt x="13786772" y="6428082"/>
                </a:lnTo>
                <a:lnTo>
                  <a:pt x="0" y="6428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8541" y="3269550"/>
            <a:ext cx="6322919" cy="241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b="true" sz="25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Fundación SIAM, nos comprometemos a apoyar integralmente a las víctimas de violencia sexual, brindando atención respetuosa y basada en principios de neurociencia para promover su recuperación y bienestar.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56000" y="6692011"/>
            <a:ext cx="2460859" cy="246085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8672" t="0" r="0" b="0"/>
              </a:stretch>
            </a:blipFill>
            <a:ln w="123825" cap="sq">
              <a:solidFill>
                <a:srgbClr val="70ABE3"/>
              </a:solidFill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971601" y="-1955229"/>
            <a:ext cx="11805158" cy="3910458"/>
          </a:xfrm>
          <a:custGeom>
            <a:avLst/>
            <a:gdLst/>
            <a:ahLst/>
            <a:cxnLst/>
            <a:rect r="r" b="b" t="t" l="l"/>
            <a:pathLst>
              <a:path h="3910458" w="11805158">
                <a:moveTo>
                  <a:pt x="0" y="0"/>
                </a:moveTo>
                <a:lnTo>
                  <a:pt x="11805158" y="0"/>
                </a:lnTo>
                <a:lnTo>
                  <a:pt x="11805158" y="3910458"/>
                </a:lnTo>
                <a:lnTo>
                  <a:pt x="0" y="3910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761154" y="147674"/>
            <a:ext cx="7622636" cy="2524998"/>
          </a:xfrm>
          <a:custGeom>
            <a:avLst/>
            <a:gdLst/>
            <a:ahLst/>
            <a:cxnLst/>
            <a:rect r="r" b="b" t="t" l="l"/>
            <a:pathLst>
              <a:path h="2524998" w="7622636">
                <a:moveTo>
                  <a:pt x="0" y="0"/>
                </a:moveTo>
                <a:lnTo>
                  <a:pt x="7622636" y="0"/>
                </a:lnTo>
                <a:lnTo>
                  <a:pt x="7622636" y="2524998"/>
                </a:lnTo>
                <a:lnTo>
                  <a:pt x="0" y="2524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2231591" y="-35264"/>
            <a:ext cx="4818105" cy="2409053"/>
          </a:xfrm>
          <a:custGeom>
            <a:avLst/>
            <a:gdLst/>
            <a:ahLst/>
            <a:cxnLst/>
            <a:rect r="r" b="b" t="t" l="l"/>
            <a:pathLst>
              <a:path h="2409053" w="4818105">
                <a:moveTo>
                  <a:pt x="0" y="2409052"/>
                </a:moveTo>
                <a:lnTo>
                  <a:pt x="4818105" y="2409052"/>
                </a:lnTo>
                <a:lnTo>
                  <a:pt x="4818105" y="0"/>
                </a:lnTo>
                <a:lnTo>
                  <a:pt x="0" y="0"/>
                </a:lnTo>
                <a:lnTo>
                  <a:pt x="0" y="240905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DAHGrWFueHU</dc:identifier>
  <dcterms:modified xsi:type="dcterms:W3CDTF">2011-08-01T06:04:30Z</dcterms:modified>
  <cp:revision>1</cp:revision>
  <dc:title>DERECHOS Y DEBERES </dc:title>
</cp:coreProperties>
</file>